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Old Standard TT"/>
      <p:regular r:id="rId15"/>
      <p:bold r:id="rId16"/>
      <p: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g2ZGHGhL1z/Ffz2n55og8cbVQm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ldStandardTT-regular.fntdata"/><Relationship Id="rId14" Type="http://schemas.openxmlformats.org/officeDocument/2006/relationships/slide" Target="slides/slide9.xml"/><Relationship Id="rId17" Type="http://schemas.openxmlformats.org/officeDocument/2006/relationships/font" Target="fonts/OldStandardTT-italic.fntdata"/><Relationship Id="rId16" Type="http://schemas.openxmlformats.org/officeDocument/2006/relationships/font" Target="fonts/OldStandardT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Google Shape;11;p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11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20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1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1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" name="Google Shape;2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14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8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41;p18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18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1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b="0" i="0" sz="18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type="ctrTitle"/>
          </p:nvPr>
        </p:nvSpPr>
        <p:spPr>
          <a:xfrm>
            <a:off x="512700" y="195550"/>
            <a:ext cx="8118600" cy="15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680"/>
              <a:t>Сегментация рынка и позиционирование программного продукта на белорусском рынке</a:t>
            </a:r>
            <a:endParaRPr sz="3680"/>
          </a:p>
        </p:txBody>
      </p:sp>
      <p:sp>
        <p:nvSpPr>
          <p:cNvPr id="60" name="Google Shape;60;p1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ru" sz="1940">
                <a:solidFill>
                  <a:schemeClr val="lt1"/>
                </a:solidFill>
              </a:rPr>
              <a:t>Подготовили:</a:t>
            </a:r>
            <a:endParaRPr sz="194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ru" sz="1940">
                <a:solidFill>
                  <a:schemeClr val="lt1"/>
                </a:solidFill>
              </a:rPr>
              <a:t>Веренич Владислав</a:t>
            </a:r>
            <a:br>
              <a:rPr lang="ru" sz="1940">
                <a:solidFill>
                  <a:schemeClr val="lt1"/>
                </a:solidFill>
              </a:rPr>
            </a:br>
            <a:r>
              <a:rPr lang="ru" sz="1940">
                <a:solidFill>
                  <a:schemeClr val="lt1"/>
                </a:solidFill>
              </a:rPr>
              <a:t>Поживилко Фёдор</a:t>
            </a:r>
            <a:endParaRPr sz="194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181100" y="555525"/>
            <a:ext cx="2641800" cy="19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20"/>
              <a:t>Пусть мы имеем</a:t>
            </a:r>
            <a:br>
              <a:rPr lang="ru" sz="2420"/>
            </a:br>
            <a:r>
              <a:rPr lang="ru" sz="2420"/>
              <a:t>некоторую</a:t>
            </a:r>
            <a:br>
              <a:rPr lang="ru" sz="2420"/>
            </a:br>
            <a:r>
              <a:rPr lang="ru" sz="2420"/>
              <a:t>IT-компанию</a:t>
            </a:r>
            <a:endParaRPr sz="242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420"/>
              <a:t>Она занимается производством ПО для автомобилей</a:t>
            </a:r>
            <a:endParaRPr sz="2420"/>
          </a:p>
        </p:txBody>
      </p:sp>
      <p:pic>
        <p:nvPicPr>
          <p:cNvPr id="66" name="Google Shape;6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5400" y="555525"/>
            <a:ext cx="6016299" cy="3343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Сегментация по типу автомобиля</a:t>
            </a:r>
            <a:endParaRPr/>
          </a:p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маленьких автомобилей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для средних автомобилей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грузового транспорта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для карьерных машин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3" name="Google Shape;7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9650" y="1578900"/>
            <a:ext cx="5189002" cy="324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По типу ПО</a:t>
            </a:r>
            <a:endParaRPr/>
          </a:p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Опции внутреннего комфорта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AI для беспилотных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 автомобилей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Усовершенствование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 безопасности</a:t>
            </a:r>
            <a:r>
              <a:rPr lang="ru"/>
              <a:t> </a:t>
            </a:r>
            <a:r>
              <a:rPr lang="ru">
                <a:solidFill>
                  <a:schemeClr val="dk1"/>
                </a:solidFill>
              </a:rPr>
              <a:t>и надежности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" name="Google Shape;8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4425" y="1440350"/>
            <a:ext cx="4597150" cy="31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По объему ПО:</a:t>
            </a:r>
            <a:endParaRPr/>
          </a:p>
        </p:txBody>
      </p:sp>
      <p:sp>
        <p:nvSpPr>
          <p:cNvPr id="86" name="Google Shape;86;p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быстрый проект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средний проект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долгий проект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постоянная поддержка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6302" y="243502"/>
            <a:ext cx="5535675" cy="38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idx="1" type="body"/>
          </p:nvPr>
        </p:nvSpPr>
        <p:spPr>
          <a:xfrm>
            <a:off x="311700" y="1152475"/>
            <a:ext cx="85206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</a:rPr>
              <a:t>Наша компания ориентируется на создание и постоянную поддержку больших проектов. В большинстве своем такие проекты заказывают большие компании, которые хотят автоматизировать часть своего производства.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</a:rPr>
              <a:t>Постоянное наличие таких проектов, которые постоянно надо поддерживать и обновлять, гарантирует сотрудникам нашей компании работу, даже в случае отсутствия новых задач.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</a:rPr>
              <a:t>Большие проекты должны быть гибкими и качественными. Все обновления в обязательном порядке проходят несколько стадий тестов и только потом выходят в продакшн. Спешка тут не приветствуется.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Отличия</a:t>
            </a:r>
            <a:endParaRPr/>
          </a:p>
        </p:txBody>
      </p:sp>
      <p:sp>
        <p:nvSpPr>
          <p:cNvPr id="98" name="Google Shape;98;p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</a:rPr>
              <a:t>Т к эта компания имеет достаточно узкий спектр услуг и ориентирована на большие проекты, то у нее будут некоторые проверенные тестами заготовки тех или иных решений, которые можно будет переиспользовать в различных проектах, что будет положительно сказываться на качестве изготовленного ПО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Вывод</a:t>
            </a:r>
            <a:endParaRPr/>
          </a:p>
        </p:txBody>
      </p:sp>
      <p:sp>
        <p:nvSpPr>
          <p:cNvPr id="104" name="Google Shape;104;p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 sz="2700">
                <a:solidFill>
                  <a:schemeClr val="dk1"/>
                </a:solidFill>
              </a:rPr>
              <a:t>Таким образом мы придумали некоторую компанию, сегментировали ее различными способами, определили ее целевые сегменты и отличия от других компаний</a:t>
            </a:r>
            <a:endParaRPr sz="2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4850" y="152400"/>
            <a:ext cx="495430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